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7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17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402" y="62"/>
      </p:cViewPr>
      <p:guideLst/>
    </p:cSldViewPr>
  </p:slideViewPr>
  <p:notesTextViewPr>
    <p:cViewPr>
      <p:scale>
        <a:sx n="1" d="1"/>
        <a:sy n="1" d="1"/>
      </p:scale>
      <p:origin x="0" y="-82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74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75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76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5AC7F8D0-E786-436B-944F-AEF8D182559E}" type="slidenum">
              <a:rPr lang="en-US" sz="1400">
                <a:latin typeface="Times New Roman"/>
              </a:r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5184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32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0BE7A1A-EDA6-44AC-AAAD-4D0AE498362A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60879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63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/>
              </a:rPr>
              <a:t>http://compass-style.org/reference/compass/css3/</a:t>
            </a:r>
            <a:endParaRPr/>
          </a:p>
        </p:txBody>
      </p:sp>
      <p:sp>
        <p:nvSpPr>
          <p:cNvPr id="434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16E220C2-FAB7-47B6-B021-01ECB62DEE21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0568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http://codepen.io/quangsonpro/public-titles-asc/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257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http://codepen.io/quangsonpro/public-titles-asc/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715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http://codepen.io/quangsonpro/public-titles-asc/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912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http://codepen.io/quangsonpro/public-titles-asc/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630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http://codepen.io/quangsonpro/public-titles-asc/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712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http://codepen.io/quangsonpro/public-titles-asc/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04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simple as possible. The purpose of Sass is to write cleaner more manageable CSS. Before creating any new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mixins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variables, or functions, ensure that their presence will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enhancconcluding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point I’ll make in this post is to keep things as e development and not overcomplicate things. All Sass features are useful when used in the correct situations and in moderation.</a:t>
            </a:r>
          </a:p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 an endless list of variables without clear usage, or a complex function that is difficult to understand for anyone other than the author is not the intention and will not aid development or produce DRY CSS.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922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4" name="Picture 33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680" cy="6813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0" name="Picture 69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Picture 70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680" cy="6813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compass-style.org/reference/compass/css3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685800" y="2729520"/>
            <a:ext cx="7771680" cy="1469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5400" b="1">
                <a:solidFill>
                  <a:srgbClr val="E46C0A"/>
                </a:solidFill>
                <a:latin typeface="Constantia"/>
              </a:rPr>
              <a:t>SASS</a:t>
            </a:r>
            <a:endParaRPr/>
          </a:p>
        </p:txBody>
      </p:sp>
      <p:sp>
        <p:nvSpPr>
          <p:cNvPr id="78" name="CustomShape 2"/>
          <p:cNvSpPr/>
          <p:nvPr/>
        </p:nvSpPr>
        <p:spPr>
          <a:xfrm>
            <a:off x="0" y="653112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79" name="CustomShape 3"/>
          <p:cNvSpPr/>
          <p:nvPr/>
        </p:nvSpPr>
        <p:spPr>
          <a:xfrm>
            <a:off x="3124080" y="653112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80" name="CustomShape 4"/>
          <p:cNvSpPr/>
          <p:nvPr/>
        </p:nvSpPr>
        <p:spPr>
          <a:xfrm>
            <a:off x="6854040" y="653112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67AB78AC-DD9D-46D8-A68B-60896A55E2A3}" type="slidenum">
              <a:rPr lang="en-US" sz="1200">
                <a:solidFill>
                  <a:srgbClr val="FFFFFF"/>
                </a:solidFill>
                <a:latin typeface="Times New Roman"/>
              </a:rPr>
              <a:t>1</a:t>
            </a:fld>
            <a:endParaRPr/>
          </a:p>
        </p:txBody>
      </p:sp>
      <p:sp>
        <p:nvSpPr>
          <p:cNvPr id="81" name="CustomShape 5"/>
          <p:cNvSpPr/>
          <p:nvPr/>
        </p:nvSpPr>
        <p:spPr>
          <a:xfrm>
            <a:off x="1062360" y="1529280"/>
            <a:ext cx="6004080" cy="11872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>
                <a:solidFill>
                  <a:srgbClr val="E46C0A"/>
                </a:solidFill>
                <a:latin typeface="Times New Roman"/>
              </a:rPr>
              <a:t>CHƯƠNG TRÌNH ĐÀO TẠO NHÂN VIÊN </a:t>
            </a:r>
            <a:endParaRPr/>
          </a:p>
          <a:p>
            <a:pPr>
              <a:lnSpc>
                <a:spcPct val="100000"/>
              </a:lnSpc>
            </a:pPr>
            <a:r>
              <a:rPr lang="en-US" sz="2400" b="1">
                <a:solidFill>
                  <a:srgbClr val="E46C0A"/>
                </a:solidFill>
                <a:latin typeface="Times New Roman"/>
              </a:rPr>
              <a:t>MÔN HỌC: CSS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82" name="CustomShape 6"/>
          <p:cNvSpPr/>
          <p:nvPr/>
        </p:nvSpPr>
        <p:spPr>
          <a:xfrm>
            <a:off x="3317400" y="6130800"/>
            <a:ext cx="2500200" cy="3949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1">
                <a:solidFill>
                  <a:srgbClr val="A6A6A6"/>
                </a:solidFill>
                <a:latin typeface="Times New Roman"/>
              </a:rPr>
              <a:t>HANOI – JUN, 2015 </a:t>
            </a:r>
            <a:endParaRPr/>
          </a:p>
        </p:txBody>
      </p:sp>
      <p:sp>
        <p:nvSpPr>
          <p:cNvPr id="83" name="CustomShape 7"/>
          <p:cNvSpPr/>
          <p:nvPr/>
        </p:nvSpPr>
        <p:spPr>
          <a:xfrm>
            <a:off x="5843880" y="4920120"/>
            <a:ext cx="3898440" cy="394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i="1">
                <a:solidFill>
                  <a:srgbClr val="0E5EA5"/>
                </a:solidFill>
                <a:latin typeface="Times New Roman"/>
              </a:rPr>
              <a:t>Trình bày: Team Sass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131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32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33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5025F193-0A1E-4EF7-ACEC-5882AD38CAF0}" type="slidenum">
              <a:rPr lang="en-US" sz="1200">
                <a:solidFill>
                  <a:srgbClr val="D9D9D9"/>
                </a:solidFill>
                <a:latin typeface="Times New Roman"/>
              </a:rPr>
              <a:t>10</a:t>
            </a:fld>
            <a:endParaRPr/>
          </a:p>
        </p:txBody>
      </p:sp>
      <p:pic>
        <p:nvPicPr>
          <p:cNvPr id="134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08080" y="1990440"/>
            <a:ext cx="8740080" cy="4667040"/>
          </a:xfrm>
          <a:prstGeom prst="rect">
            <a:avLst/>
          </a:prstGeom>
          <a:ln>
            <a:noFill/>
          </a:ln>
        </p:spPr>
      </p:pic>
      <p:sp>
        <p:nvSpPr>
          <p:cNvPr id="135" name="CustomShape 5"/>
          <p:cNvSpPr/>
          <p:nvPr/>
        </p:nvSpPr>
        <p:spPr>
          <a:xfrm>
            <a:off x="457200" y="118512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Oh my god, no looping function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271440" y="1242360"/>
            <a:ext cx="851472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Arial"/>
              </a:rPr>
              <a:t>Separate CSS are good enough?</a:t>
            </a:r>
            <a:endParaRPr dirty="0"/>
          </a:p>
        </p:txBody>
      </p:sp>
      <p:sp>
        <p:nvSpPr>
          <p:cNvPr id="137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38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39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B0E1D408-A32E-46F0-9599-FE90D0FF0CCE}" type="slidenum">
              <a:rPr lang="en-US" sz="1200">
                <a:solidFill>
                  <a:srgbClr val="D9D9D9"/>
                </a:solidFill>
                <a:latin typeface="Times New Roman"/>
              </a:rPr>
              <a:t>11</a:t>
            </a:fld>
            <a:endParaRPr/>
          </a:p>
        </p:txBody>
      </p:sp>
      <p:pic>
        <p:nvPicPr>
          <p:cNvPr id="140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71360" y="2249640"/>
            <a:ext cx="4742640" cy="4007880"/>
          </a:xfrm>
          <a:prstGeom prst="rect">
            <a:avLst/>
          </a:prstGeom>
          <a:ln>
            <a:noFill/>
          </a:ln>
        </p:spPr>
      </p:pic>
      <p:sp>
        <p:nvSpPr>
          <p:cNvPr id="141" name="CustomShape 5"/>
          <p:cNvSpPr/>
          <p:nvPr/>
        </p:nvSpPr>
        <p:spPr>
          <a:xfrm>
            <a:off x="4914720" y="3613680"/>
            <a:ext cx="4228560" cy="55656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600" b="1">
                <a:solidFill>
                  <a:srgbClr val="FF0000"/>
                </a:solidFill>
                <a:latin typeface="Times New Roman"/>
              </a:rPr>
              <a:t>=&gt; HTTP requests problem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What we need?</a:t>
            </a:r>
            <a:endParaRPr/>
          </a:p>
        </p:txBody>
      </p:sp>
      <p:sp>
        <p:nvSpPr>
          <p:cNvPr id="143" name="CustomShape 2"/>
          <p:cNvSpPr/>
          <p:nvPr/>
        </p:nvSpPr>
        <p:spPr>
          <a:xfrm>
            <a:off x="142920" y="2120760"/>
            <a:ext cx="9000360" cy="415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Easy to change/maintain (</a:t>
            </a:r>
            <a:r>
              <a:rPr lang="en-US" dirty="0">
                <a:solidFill>
                  <a:srgbClr val="FF0000"/>
                </a:solidFill>
                <a:latin typeface="Times New Roman"/>
              </a:rPr>
              <a:t>Variable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)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Easy to read (</a:t>
            </a:r>
            <a:r>
              <a:rPr lang="en-US" dirty="0">
                <a:solidFill>
                  <a:srgbClr val="FF0000"/>
                </a:solidFill>
                <a:latin typeface="Times New Roman"/>
              </a:rPr>
              <a:t>Nesting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)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Easy to write (</a:t>
            </a:r>
            <a:r>
              <a:rPr lang="en-US" dirty="0" err="1">
                <a:solidFill>
                  <a:srgbClr val="FF0000"/>
                </a:solidFill>
                <a:latin typeface="Times New Roman"/>
              </a:rPr>
              <a:t>Mixins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)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No duplicate, reusable code (</a:t>
            </a:r>
            <a:r>
              <a:rPr lang="en-US" dirty="0">
                <a:solidFill>
                  <a:srgbClr val="FF0000"/>
                </a:solidFill>
                <a:latin typeface="Times New Roman"/>
              </a:rPr>
              <a:t>Extend/Inheritance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)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Easy to organize, fewer requests (</a:t>
            </a:r>
            <a:r>
              <a:rPr lang="en-US" dirty="0">
                <a:solidFill>
                  <a:srgbClr val="FF0000"/>
                </a:solidFill>
                <a:latin typeface="Times New Roman"/>
              </a:rPr>
              <a:t>Partials, Import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)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Powerful (</a:t>
            </a:r>
            <a:r>
              <a:rPr lang="en-US" dirty="0">
                <a:solidFill>
                  <a:srgbClr val="FF0000"/>
                </a:solidFill>
                <a:latin typeface="Times New Roman"/>
              </a:rPr>
              <a:t>Operators, Condition, Loop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)</a:t>
            </a:r>
            <a:endParaRPr dirty="0"/>
          </a:p>
        </p:txBody>
      </p:sp>
      <p:sp>
        <p:nvSpPr>
          <p:cNvPr id="144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45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46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79FBF267-AF3C-4B2B-BF14-472D366CEC97}" type="slidenum">
              <a:rPr lang="en-US" sz="1200">
                <a:solidFill>
                  <a:srgbClr val="D9D9D9"/>
                </a:solidFill>
                <a:latin typeface="Times New Roman"/>
              </a:rPr>
              <a:t>12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Introduction to</a:t>
            </a:r>
            <a:endParaRPr/>
          </a:p>
        </p:txBody>
      </p:sp>
      <p:sp>
        <p:nvSpPr>
          <p:cNvPr id="148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49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50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BF569694-5C2D-43A3-BE17-BB59C29AD62B}" type="slidenum">
              <a:rPr lang="en-US" sz="1200">
                <a:solidFill>
                  <a:srgbClr val="D9D9D9"/>
                </a:solidFill>
                <a:latin typeface="Times New Roman"/>
              </a:rPr>
              <a:t>13</a:t>
            </a:fld>
            <a:endParaRPr/>
          </a:p>
        </p:txBody>
      </p:sp>
      <p:pic>
        <p:nvPicPr>
          <p:cNvPr id="15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969920" y="2290680"/>
            <a:ext cx="5201640" cy="3901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457200" y="112788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What is Sass</a:t>
            </a:r>
            <a:endParaRPr/>
          </a:p>
        </p:txBody>
      </p:sp>
      <p:sp>
        <p:nvSpPr>
          <p:cNvPr id="153" name="CustomShape 2"/>
          <p:cNvSpPr/>
          <p:nvPr/>
        </p:nvSpPr>
        <p:spPr>
          <a:xfrm>
            <a:off x="228600" y="1920960"/>
            <a:ext cx="8728920" cy="415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Syntactically Awesome </a:t>
            </a:r>
            <a:r>
              <a:rPr lang="en-US" sz="2600" dirty="0" err="1">
                <a:solidFill>
                  <a:srgbClr val="000000"/>
                </a:solidFill>
                <a:latin typeface="Times New Roman"/>
              </a:rPr>
              <a:t>StyleSheets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Simple but powerful syntax for creating manageable CSS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Too “flavors” – SASS &amp; SCSS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54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55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56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7E1B0B7-6D46-49C8-B59E-29E4D18CF4A1}" type="slidenum">
              <a:rPr lang="en-US" sz="1200">
                <a:solidFill>
                  <a:srgbClr val="D9D9D9"/>
                </a:solidFill>
                <a:latin typeface="Times New Roman"/>
              </a:rPr>
              <a:t>14</a:t>
            </a:fld>
            <a:endParaRPr/>
          </a:p>
        </p:txBody>
      </p:sp>
      <p:pic>
        <p:nvPicPr>
          <p:cNvPr id="15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4400" y="4286160"/>
            <a:ext cx="4342680" cy="2328120"/>
          </a:xfrm>
          <a:prstGeom prst="rect">
            <a:avLst/>
          </a:prstGeom>
          <a:ln>
            <a:noFill/>
          </a:ln>
        </p:spPr>
      </p:pic>
      <p:pic>
        <p:nvPicPr>
          <p:cNvPr id="158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0" y="4286160"/>
            <a:ext cx="4571280" cy="231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How to install</a:t>
            </a:r>
            <a:endParaRPr/>
          </a:p>
        </p:txBody>
      </p:sp>
      <p:sp>
        <p:nvSpPr>
          <p:cNvPr id="160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61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62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9FA2D880-0AE0-403E-A3AE-53A3C4C7D700}" type="slidenum">
              <a:rPr lang="en-US" sz="1200">
                <a:solidFill>
                  <a:srgbClr val="D9D9D9"/>
                </a:solidFill>
                <a:latin typeface="Times New Roman"/>
              </a:rPr>
              <a:t>15</a:t>
            </a:fld>
            <a:endParaRPr/>
          </a:p>
        </p:txBody>
      </p:sp>
      <p:pic>
        <p:nvPicPr>
          <p:cNvPr id="16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01600" y="2500200"/>
            <a:ext cx="8790840" cy="308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Sass work flow</a:t>
            </a:r>
            <a:endParaRPr/>
          </a:p>
        </p:txBody>
      </p:sp>
      <p:sp>
        <p:nvSpPr>
          <p:cNvPr id="165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66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67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15B37B59-1F64-4E85-87D8-F494E13DC72F}" type="slidenum">
              <a:rPr lang="en-US" sz="1200">
                <a:solidFill>
                  <a:srgbClr val="D9D9D9"/>
                </a:solidFill>
                <a:latin typeface="Times New Roman"/>
              </a:rPr>
              <a:t>16</a:t>
            </a:fld>
            <a:endParaRPr/>
          </a:p>
        </p:txBody>
      </p:sp>
      <p:pic>
        <p:nvPicPr>
          <p:cNvPr id="16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00160" y="2610000"/>
            <a:ext cx="8714520" cy="2861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71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72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E22983F5-0029-4ABD-8208-B6130857557D}" type="slidenum">
              <a:rPr lang="en-US" sz="1200">
                <a:solidFill>
                  <a:srgbClr val="D9D9D9"/>
                </a:solidFill>
                <a:latin typeface="Times New Roman"/>
              </a:rPr>
              <a:t>17</a:t>
            </a:fld>
            <a:endParaRPr/>
          </a:p>
        </p:txBody>
      </p:sp>
      <p:pic>
        <p:nvPicPr>
          <p:cNvPr id="17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3080"/>
            <a:ext cx="9143280" cy="5614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77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78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340F0A26-F382-4B65-A05C-E1254159F409}" type="slidenum">
              <a:rPr lang="en-US" sz="1200">
                <a:solidFill>
                  <a:srgbClr val="D9D9D9"/>
                </a:solidFill>
                <a:latin typeface="Times New Roman"/>
              </a:rPr>
              <a:t>18</a:t>
            </a:fld>
            <a:endParaRPr/>
          </a:p>
        </p:txBody>
      </p:sp>
      <p:pic>
        <p:nvPicPr>
          <p:cNvPr id="179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83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84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7225607F-6CB9-4FB8-A504-8F72CCD1BF0F}" type="slidenum">
              <a:rPr lang="en-US" sz="1200">
                <a:solidFill>
                  <a:srgbClr val="D9D9D9"/>
                </a:solidFill>
                <a:latin typeface="Times New Roman"/>
              </a:rPr>
              <a:t>19</a:t>
            </a:fld>
            <a:endParaRPr/>
          </a:p>
        </p:txBody>
      </p:sp>
      <p:pic>
        <p:nvPicPr>
          <p:cNvPr id="18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0" y="653112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85" name="CustomShape 2"/>
          <p:cNvSpPr/>
          <p:nvPr/>
        </p:nvSpPr>
        <p:spPr>
          <a:xfrm>
            <a:off x="3124080" y="653112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86" name="CustomShape 3"/>
          <p:cNvSpPr/>
          <p:nvPr/>
        </p:nvSpPr>
        <p:spPr>
          <a:xfrm>
            <a:off x="6854040" y="653112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48874747-24DA-473B-B590-E3A55A1394DA}" type="slidenum">
              <a:rPr lang="en-US" sz="1200">
                <a:solidFill>
                  <a:srgbClr val="FFFFFF"/>
                </a:solidFill>
                <a:latin typeface="Times New Roman"/>
              </a:rPr>
              <a:t>2</a:t>
            </a:fld>
            <a:endParaRPr/>
          </a:p>
        </p:txBody>
      </p:sp>
      <p:pic>
        <p:nvPicPr>
          <p:cNvPr id="8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428840"/>
            <a:ext cx="9143280" cy="5428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8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9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6FAE49F4-89A5-45BA-8823-F79B6A3DAD43}" type="slidenum">
              <a:rPr lang="en-US" sz="1200">
                <a:solidFill>
                  <a:srgbClr val="D9D9D9"/>
                </a:solidFill>
                <a:latin typeface="Times New Roman"/>
              </a:rPr>
              <a:t>20</a:t>
            </a:fld>
            <a:endParaRPr/>
          </a:p>
        </p:txBody>
      </p:sp>
      <p:pic>
        <p:nvPicPr>
          <p:cNvPr id="19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93" name="CustomShape 2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94" name="CustomShape 3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5FCD7182-9E0F-46C7-ACE9-4FA436EAC063}" type="slidenum">
              <a:rPr lang="en-US" sz="1200">
                <a:solidFill>
                  <a:srgbClr val="D9D9D9"/>
                </a:solidFill>
                <a:latin typeface="Times New Roman"/>
              </a:rPr>
              <a:t>21</a:t>
            </a:fld>
            <a:endParaRPr/>
          </a:p>
        </p:txBody>
      </p:sp>
      <p:pic>
        <p:nvPicPr>
          <p:cNvPr id="19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357200"/>
            <a:ext cx="9143280" cy="5500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98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99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C8FEEFEA-2522-4A01-A678-73F3409AAE6B}" type="slidenum">
              <a:rPr lang="en-US" sz="1200">
                <a:solidFill>
                  <a:srgbClr val="D9D9D9"/>
                </a:solidFill>
                <a:latin typeface="Times New Roman"/>
              </a:rPr>
              <a:t>22</a:t>
            </a:fld>
            <a:endParaRPr/>
          </a:p>
        </p:txBody>
      </p:sp>
      <p:pic>
        <p:nvPicPr>
          <p:cNvPr id="200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85200"/>
            <a:ext cx="9143280" cy="5572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02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04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05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47D67204-5F52-4350-A519-0FB960FC7E4C}" type="slidenum">
              <a:rPr lang="en-US" sz="1200">
                <a:solidFill>
                  <a:srgbClr val="D9D9D9"/>
                </a:solidFill>
                <a:latin typeface="Times New Roman"/>
              </a:rPr>
              <a:t>23</a:t>
            </a:fld>
            <a:endParaRPr/>
          </a:p>
        </p:txBody>
      </p:sp>
      <p:pic>
        <p:nvPicPr>
          <p:cNvPr id="20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5640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09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10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11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B1FFD93E-752E-45F2-9F8C-A8AF43426536}" type="slidenum">
              <a:rPr lang="en-US" sz="1200">
                <a:solidFill>
                  <a:srgbClr val="D9D9D9"/>
                </a:solidFill>
                <a:latin typeface="Times New Roman"/>
              </a:rPr>
              <a:t>24</a:t>
            </a:fld>
            <a:endParaRPr/>
          </a:p>
        </p:txBody>
      </p:sp>
      <p:pic>
        <p:nvPicPr>
          <p:cNvPr id="21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5640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14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15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16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C7960058-6876-4311-9127-598430759121}" type="slidenum">
              <a:rPr lang="en-US" sz="1200">
                <a:solidFill>
                  <a:srgbClr val="D9D9D9"/>
                </a:solidFill>
                <a:latin typeface="Times New Roman"/>
              </a:rPr>
              <a:t>25</a:t>
            </a:fld>
            <a:endParaRPr/>
          </a:p>
        </p:txBody>
      </p:sp>
      <p:pic>
        <p:nvPicPr>
          <p:cNvPr id="21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313640"/>
            <a:ext cx="9143280" cy="5543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21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22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CC3090B-EB07-4A41-BFE4-8401B94A2C08}" type="slidenum">
              <a:rPr lang="en-US" sz="1200">
                <a:solidFill>
                  <a:srgbClr val="D9D9D9"/>
                </a:solidFill>
                <a:latin typeface="Times New Roman"/>
              </a:rPr>
              <a:t>26</a:t>
            </a:fld>
            <a:endParaRPr/>
          </a:p>
        </p:txBody>
      </p:sp>
      <p:pic>
        <p:nvPicPr>
          <p:cNvPr id="22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27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28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C5D6771-381B-4585-AB35-680C03FFDFB3}" type="slidenum">
              <a:rPr lang="en-US" sz="1200">
                <a:solidFill>
                  <a:srgbClr val="D9D9D9"/>
                </a:solidFill>
                <a:latin typeface="Times New Roman"/>
              </a:rPr>
              <a:t>27</a:t>
            </a:fld>
            <a:endParaRPr/>
          </a:p>
        </p:txBody>
      </p:sp>
      <p:pic>
        <p:nvPicPr>
          <p:cNvPr id="229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33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34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93B7530-05F9-4EF3-9B43-756724576540}" type="slidenum">
              <a:rPr lang="en-US" sz="1200">
                <a:solidFill>
                  <a:srgbClr val="D9D9D9"/>
                </a:solidFill>
                <a:latin typeface="Times New Roman"/>
              </a:rPr>
              <a:t>28</a:t>
            </a:fld>
            <a:endParaRPr/>
          </a:p>
        </p:txBody>
      </p:sp>
      <p:pic>
        <p:nvPicPr>
          <p:cNvPr id="23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3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4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4A379AE0-E806-463E-9098-88EFC7937CD8}" type="slidenum">
              <a:rPr lang="en-US" sz="1200">
                <a:solidFill>
                  <a:srgbClr val="D9D9D9"/>
                </a:solidFill>
                <a:latin typeface="Times New Roman"/>
              </a:rPr>
              <a:t>29</a:t>
            </a:fld>
            <a:endParaRPr/>
          </a:p>
        </p:txBody>
      </p:sp>
      <p:pic>
        <p:nvPicPr>
          <p:cNvPr id="24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89" name="CustomShape 2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90" name="CustomShape 3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CB948285-F3FB-42B1-8949-EF95736A530D}" type="slidenum">
              <a:rPr lang="en-US" sz="1200">
                <a:solidFill>
                  <a:srgbClr val="D9D9D9"/>
                </a:solidFill>
                <a:latin typeface="Times New Roman"/>
              </a:rPr>
              <a:t>3</a:t>
            </a:fld>
            <a:endParaRPr/>
          </a:p>
        </p:txBody>
      </p:sp>
      <p:pic>
        <p:nvPicPr>
          <p:cNvPr id="9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501920"/>
            <a:ext cx="9143280" cy="5355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43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45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46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BACD2583-A5A8-4FA1-8FD2-4A0EEB3360BC}" type="slidenum">
              <a:rPr lang="en-US" sz="1200">
                <a:solidFill>
                  <a:srgbClr val="D9D9D9"/>
                </a:solidFill>
                <a:latin typeface="Times New Roman"/>
              </a:rPr>
              <a:t>30</a:t>
            </a:fld>
            <a:endParaRPr/>
          </a:p>
        </p:txBody>
      </p:sp>
      <p:pic>
        <p:nvPicPr>
          <p:cNvPr id="24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49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50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51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52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1673B9A-23FB-4113-BF54-6E57A8F7C133}" type="slidenum">
              <a:rPr lang="en-US" sz="1200">
                <a:solidFill>
                  <a:srgbClr val="D9D9D9"/>
                </a:solidFill>
                <a:latin typeface="Times New Roman"/>
              </a:rPr>
              <a:t>31</a:t>
            </a:fld>
            <a:endParaRPr/>
          </a:p>
        </p:txBody>
      </p:sp>
      <p:pic>
        <p:nvPicPr>
          <p:cNvPr id="25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55" name="CustomShape 2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56" name="CustomShape 3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3EB570E3-6DB2-4EB7-8209-88C3709DE47A}" type="slidenum">
              <a:rPr lang="en-US" sz="1200">
                <a:solidFill>
                  <a:srgbClr val="D9D9D9"/>
                </a:solidFill>
                <a:latin typeface="Times New Roman"/>
              </a:rPr>
              <a:t>32</a:t>
            </a:fld>
            <a:endParaRPr/>
          </a:p>
        </p:txBody>
      </p:sp>
      <p:pic>
        <p:nvPicPr>
          <p:cNvPr id="25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2063160"/>
            <a:ext cx="9143280" cy="3750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59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61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62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565A98A4-A17A-4D47-B6C1-48CFFD3E4BF7}" type="slidenum">
              <a:rPr lang="en-US" sz="1200">
                <a:solidFill>
                  <a:srgbClr val="D9D9D9"/>
                </a:solidFill>
                <a:latin typeface="Times New Roman"/>
              </a:rPr>
              <a:t>33</a:t>
            </a:fld>
            <a:endParaRPr/>
          </a:p>
        </p:txBody>
      </p:sp>
      <p:pic>
        <p:nvPicPr>
          <p:cNvPr id="26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65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66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67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68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A68D6C4-AF53-4624-BD0C-54CEFBAC06B6}" type="slidenum">
              <a:rPr lang="en-US" sz="1200">
                <a:solidFill>
                  <a:srgbClr val="D9D9D9"/>
                </a:solidFill>
                <a:latin typeface="Times New Roman"/>
              </a:rPr>
              <a:t>34</a:t>
            </a:fld>
            <a:endParaRPr/>
          </a:p>
        </p:txBody>
      </p:sp>
      <p:pic>
        <p:nvPicPr>
          <p:cNvPr id="269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71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72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73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74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6166A71-1521-4507-9756-61CC2C553C8A}" type="slidenum">
              <a:rPr lang="en-US" sz="1200">
                <a:solidFill>
                  <a:srgbClr val="D9D9D9"/>
                </a:solidFill>
                <a:latin typeface="Times New Roman"/>
              </a:rPr>
              <a:t>35</a:t>
            </a:fld>
            <a:endParaRPr/>
          </a:p>
        </p:txBody>
      </p:sp>
      <p:pic>
        <p:nvPicPr>
          <p:cNvPr id="27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77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7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7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8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6BF367E5-462C-4FBC-882E-6DFA9488751B}" type="slidenum">
              <a:rPr lang="en-US" sz="1200">
                <a:solidFill>
                  <a:srgbClr val="D9D9D9"/>
                </a:solidFill>
                <a:latin typeface="Times New Roman"/>
              </a:rPr>
              <a:t>36</a:t>
            </a:fld>
            <a:endParaRPr/>
          </a:p>
        </p:txBody>
      </p:sp>
      <p:pic>
        <p:nvPicPr>
          <p:cNvPr id="28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83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84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85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86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3F9DEFB1-8B15-4BAA-BE06-0D270CFF0216}" type="slidenum">
              <a:rPr lang="en-US" sz="1200">
                <a:solidFill>
                  <a:srgbClr val="D9D9D9"/>
                </a:solidFill>
                <a:latin typeface="Times New Roman"/>
              </a:rPr>
              <a:t>37</a:t>
            </a:fld>
            <a:endParaRPr/>
          </a:p>
        </p:txBody>
      </p:sp>
      <p:pic>
        <p:nvPicPr>
          <p:cNvPr id="28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-36360" y="1242360"/>
            <a:ext cx="917964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89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90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91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92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51F1AA0C-AB88-438C-905E-02A02C90460C}" type="slidenum">
              <a:rPr lang="en-US" sz="1200">
                <a:solidFill>
                  <a:srgbClr val="D9D9D9"/>
                </a:solidFill>
                <a:latin typeface="Times New Roman"/>
              </a:rPr>
              <a:t>38</a:t>
            </a:fld>
            <a:endParaRPr/>
          </a:p>
        </p:txBody>
      </p:sp>
      <p:pic>
        <p:nvPicPr>
          <p:cNvPr id="293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95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96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97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98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47CDB6FD-738A-41F1-B7C0-74F06E994DFE}" type="slidenum">
              <a:rPr lang="en-US" sz="1200">
                <a:solidFill>
                  <a:srgbClr val="D9D9D9"/>
                </a:solidFill>
                <a:latin typeface="Times New Roman"/>
              </a:rPr>
              <a:t>39</a:t>
            </a:fld>
            <a:endParaRPr/>
          </a:p>
        </p:txBody>
      </p:sp>
      <p:pic>
        <p:nvPicPr>
          <p:cNvPr id="299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93" name="CustomShape 2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94" name="CustomShape 3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09358D21-8F29-421E-9247-A335AAAC5ED3}" type="slidenum">
              <a:rPr lang="en-US" sz="1200">
                <a:solidFill>
                  <a:srgbClr val="D9D9D9"/>
                </a:solidFill>
                <a:latin typeface="Times New Roman"/>
              </a:rPr>
              <a:t>4</a:t>
            </a:fld>
            <a:endParaRPr/>
          </a:p>
        </p:txBody>
      </p:sp>
      <p:pic>
        <p:nvPicPr>
          <p:cNvPr id="95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230040" y="1700280"/>
            <a:ext cx="4723560" cy="3542760"/>
          </a:xfrm>
          <a:prstGeom prst="rect">
            <a:avLst/>
          </a:prstGeom>
          <a:ln>
            <a:noFill/>
          </a:ln>
        </p:spPr>
      </p:pic>
      <p:sp>
        <p:nvSpPr>
          <p:cNvPr id="96" name="CustomShape 4"/>
          <p:cNvSpPr/>
          <p:nvPr/>
        </p:nvSpPr>
        <p:spPr>
          <a:xfrm>
            <a:off x="5060887" y="1700280"/>
            <a:ext cx="4068353" cy="3542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14350" indent="-514350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Good Speed</a:t>
            </a:r>
            <a:endParaRPr dirty="0"/>
          </a:p>
          <a:p>
            <a:pPr marL="514350" indent="-514350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Work on my phone</a:t>
            </a:r>
            <a:endParaRPr dirty="0"/>
          </a:p>
          <a:p>
            <a:pPr marL="514350" indent="-514350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Wow, 3D animation!</a:t>
            </a:r>
            <a:endParaRPr dirty="0"/>
          </a:p>
          <a:p>
            <a:pPr marL="514350" indent="-514350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New Fonts</a:t>
            </a:r>
            <a:endParaRPr dirty="0"/>
          </a:p>
          <a:p>
            <a:pPr marL="514350" indent="-514350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Multiple browser support</a:t>
            </a:r>
            <a:endParaRPr dirty="0"/>
          </a:p>
          <a:p>
            <a:pPr marL="514350" indent="-514350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Colorful</a:t>
            </a:r>
            <a:endParaRPr dirty="0"/>
          </a:p>
          <a:p>
            <a:pPr marL="514350" indent="-514350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Unbelievable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97" name="CustomShape 5"/>
          <p:cNvSpPr/>
          <p:nvPr/>
        </p:nvSpPr>
        <p:spPr>
          <a:xfrm>
            <a:off x="230040" y="5472000"/>
            <a:ext cx="4723560" cy="55656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600" b="1">
                <a:solidFill>
                  <a:srgbClr val="0000FF"/>
                </a:solidFill>
                <a:latin typeface="Times New Roman"/>
              </a:rPr>
              <a:t>What they see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01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02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03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04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4FDB67D9-F666-4392-B623-5A52073D8A5C}" type="slidenum">
              <a:rPr lang="en-US" sz="1200">
                <a:solidFill>
                  <a:srgbClr val="D9D9D9"/>
                </a:solidFill>
                <a:latin typeface="Times New Roman"/>
              </a:rPr>
              <a:t>40</a:t>
            </a:fld>
            <a:endParaRPr/>
          </a:p>
        </p:txBody>
      </p:sp>
      <p:pic>
        <p:nvPicPr>
          <p:cNvPr id="30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0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0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1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F0C293C-4BF8-4E93-9019-9AEB10A715A3}" type="slidenum">
              <a:rPr lang="en-US" sz="1200">
                <a:solidFill>
                  <a:srgbClr val="D9D9D9"/>
                </a:solidFill>
                <a:latin typeface="Times New Roman"/>
              </a:rPr>
              <a:t>41</a:t>
            </a:fld>
            <a:endParaRPr/>
          </a:p>
        </p:txBody>
      </p:sp>
      <p:pic>
        <p:nvPicPr>
          <p:cNvPr id="31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14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15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16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3A04470D-C3B6-4AE3-9530-8725FCA6A01C}" type="slidenum">
              <a:rPr lang="en-US" sz="1200">
                <a:solidFill>
                  <a:srgbClr val="D9D9D9"/>
                </a:solidFill>
                <a:latin typeface="Times New Roman"/>
              </a:rPr>
              <a:t>42</a:t>
            </a:fld>
            <a:endParaRPr/>
          </a:p>
        </p:txBody>
      </p:sp>
      <p:pic>
        <p:nvPicPr>
          <p:cNvPr id="317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19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20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21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22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DDD1E7AF-6141-478B-8705-D9199168CEEC}" type="slidenum">
              <a:rPr lang="en-US" sz="1200">
                <a:solidFill>
                  <a:srgbClr val="D9D9D9"/>
                </a:solidFill>
                <a:latin typeface="Times New Roman"/>
              </a:rPr>
              <a:t>43</a:t>
            </a:fld>
            <a:endParaRPr/>
          </a:p>
        </p:txBody>
      </p:sp>
      <p:pic>
        <p:nvPicPr>
          <p:cNvPr id="32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25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27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28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1B807CE-FE79-450F-A8C8-3AAE61B9435A}" type="slidenum">
              <a:rPr lang="en-US" sz="1200">
                <a:solidFill>
                  <a:srgbClr val="D9D9D9"/>
                </a:solidFill>
                <a:latin typeface="Times New Roman"/>
              </a:rPr>
              <a:t>44</a:t>
            </a:fld>
            <a:endParaRPr/>
          </a:p>
        </p:txBody>
      </p:sp>
      <p:pic>
        <p:nvPicPr>
          <p:cNvPr id="329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31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32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33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34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42290378-5E96-455E-8943-E4A392A1955C}" type="slidenum">
              <a:rPr lang="en-US" sz="1200">
                <a:solidFill>
                  <a:srgbClr val="D9D9D9"/>
                </a:solidFill>
                <a:latin typeface="Times New Roman"/>
              </a:rPr>
              <a:t>45</a:t>
            </a:fld>
            <a:endParaRPr/>
          </a:p>
        </p:txBody>
      </p:sp>
      <p:pic>
        <p:nvPicPr>
          <p:cNvPr id="33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37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3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3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4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D07384F2-72D0-4875-A785-69DF7E0134A6}" type="slidenum">
              <a:rPr lang="en-US" sz="1200">
                <a:solidFill>
                  <a:srgbClr val="D9D9D9"/>
                </a:solidFill>
                <a:latin typeface="Times New Roman"/>
              </a:rPr>
              <a:t>46</a:t>
            </a:fld>
            <a:endParaRPr/>
          </a:p>
        </p:txBody>
      </p:sp>
      <p:pic>
        <p:nvPicPr>
          <p:cNvPr id="341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43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44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45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46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B5194622-3447-465F-A0AB-1E9AC6150BA3}" type="slidenum">
              <a:rPr lang="en-US" sz="1200">
                <a:solidFill>
                  <a:srgbClr val="D9D9D9"/>
                </a:solidFill>
                <a:latin typeface="Times New Roman"/>
              </a:rPr>
              <a:t>47</a:t>
            </a:fld>
            <a:endParaRPr/>
          </a:p>
        </p:txBody>
      </p:sp>
      <p:pic>
        <p:nvPicPr>
          <p:cNvPr id="34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51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52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F58C5CBD-6917-4CFF-AD36-2258FEE480DD}" type="slidenum">
              <a:rPr lang="en-US" sz="1200">
                <a:solidFill>
                  <a:srgbClr val="D9D9D9"/>
                </a:solidFill>
                <a:latin typeface="Times New Roman"/>
              </a:rPr>
              <a:t>48</a:t>
            </a:fld>
            <a:endParaRPr/>
          </a:p>
        </p:txBody>
      </p:sp>
      <p:pic>
        <p:nvPicPr>
          <p:cNvPr id="35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55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57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58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FF9C62ED-6E6B-421D-990F-4860D515A1D6}" type="slidenum">
              <a:rPr lang="en-US" sz="1200">
                <a:solidFill>
                  <a:srgbClr val="D9D9D9"/>
                </a:solidFill>
                <a:latin typeface="Times New Roman"/>
              </a:rPr>
              <a:t>49</a:t>
            </a:fld>
            <a:endParaRPr/>
          </a:p>
        </p:txBody>
      </p:sp>
      <p:pic>
        <p:nvPicPr>
          <p:cNvPr id="359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99" name="CustomShape 2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00" name="CustomShape 3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3234889C-FA21-4804-9D1F-7DDF3D58C254}" type="slidenum">
              <a:rPr lang="en-US" sz="1200">
                <a:solidFill>
                  <a:srgbClr val="D9D9D9"/>
                </a:solidFill>
                <a:latin typeface="Times New Roman"/>
              </a:rPr>
              <a:t>5</a:t>
            </a:fld>
            <a:endParaRPr/>
          </a:p>
        </p:txBody>
      </p:sp>
      <p:pic>
        <p:nvPicPr>
          <p:cNvPr id="10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4849560" cy="5614920"/>
          </a:xfrm>
          <a:prstGeom prst="rect">
            <a:avLst/>
          </a:prstGeom>
          <a:ln>
            <a:noFill/>
          </a:ln>
        </p:spPr>
      </p:pic>
      <p:sp>
        <p:nvSpPr>
          <p:cNvPr id="102" name="CustomShape 4"/>
          <p:cNvSpPr/>
          <p:nvPr/>
        </p:nvSpPr>
        <p:spPr>
          <a:xfrm>
            <a:off x="4954680" y="1256400"/>
            <a:ext cx="4060080" cy="55656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600" b="1">
                <a:solidFill>
                  <a:srgbClr val="0000FF"/>
                </a:solidFill>
                <a:latin typeface="Times New Roman"/>
              </a:rPr>
              <a:t>What we see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pic>
        <p:nvPicPr>
          <p:cNvPr id="103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967680" y="2325600"/>
            <a:ext cx="2913840" cy="2856960"/>
          </a:xfrm>
          <a:prstGeom prst="rect">
            <a:avLst/>
          </a:prstGeom>
          <a:ln>
            <a:noFill/>
          </a:ln>
        </p:spPr>
      </p:pic>
      <p:sp>
        <p:nvSpPr>
          <p:cNvPr id="104" name="CustomShape 5"/>
          <p:cNvSpPr/>
          <p:nvPr/>
        </p:nvSpPr>
        <p:spPr>
          <a:xfrm>
            <a:off x="4954680" y="1871640"/>
            <a:ext cx="4174560" cy="4271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Too complex, too long</a:t>
            </a:r>
            <a:endParaRPr dirty="0"/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Difficult to maintain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What if customer want to change a color in project</a:t>
            </a:r>
            <a:r>
              <a:rPr lang="en-US" sz="2600" dirty="0" smtClean="0">
                <a:solidFill>
                  <a:srgbClr val="000000"/>
                </a:solidFill>
                <a:latin typeface="Times New Roman"/>
              </a:rPr>
              <a:t>?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Times New Roman"/>
              </a:rPr>
              <a:t>Ctrl + R =&gt; replace all?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63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64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B91A4DC5-941B-416F-9704-574C4D083983}" type="slidenum">
              <a:rPr lang="en-US" sz="1200">
                <a:solidFill>
                  <a:srgbClr val="D9D9D9"/>
                </a:solidFill>
                <a:latin typeface="Times New Roman"/>
              </a:rPr>
              <a:t>50</a:t>
            </a:fld>
            <a:endParaRPr/>
          </a:p>
        </p:txBody>
      </p:sp>
      <p:pic>
        <p:nvPicPr>
          <p:cNvPr id="36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4446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Introduction to</a:t>
            </a:r>
            <a:endParaRPr/>
          </a:p>
        </p:txBody>
      </p:sp>
      <p:sp>
        <p:nvSpPr>
          <p:cNvPr id="367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68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69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C0F9808D-81C3-445F-BE3E-8AF0184282AF}" type="slidenum">
              <a:rPr lang="en-US" sz="1200">
                <a:solidFill>
                  <a:srgbClr val="D9D9D9"/>
                </a:solidFill>
                <a:latin typeface="Times New Roman"/>
              </a:rPr>
              <a:t>51</a:t>
            </a:fld>
            <a:endParaRPr/>
          </a:p>
        </p:txBody>
      </p:sp>
      <p:pic>
        <p:nvPicPr>
          <p:cNvPr id="370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" y="2835360"/>
            <a:ext cx="8228880" cy="219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72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74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75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9C5FDEE5-9505-4B35-8E10-90A53A29FF77}" type="slidenum">
              <a:rPr lang="en-US" sz="1200">
                <a:solidFill>
                  <a:srgbClr val="D9D9D9"/>
                </a:solidFill>
                <a:latin typeface="Times New Roman"/>
              </a:rPr>
              <a:t>52</a:t>
            </a:fld>
            <a:endParaRPr/>
          </a:p>
        </p:txBody>
      </p:sp>
      <p:pic>
        <p:nvPicPr>
          <p:cNvPr id="37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How to install</a:t>
            </a:r>
            <a:endParaRPr/>
          </a:p>
        </p:txBody>
      </p:sp>
      <p:sp>
        <p:nvSpPr>
          <p:cNvPr id="378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79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80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A6CA2DDE-45A7-4C68-916B-EB6926059330}" type="slidenum">
              <a:rPr lang="en-US" sz="1200">
                <a:solidFill>
                  <a:srgbClr val="D9D9D9"/>
                </a:solidFill>
                <a:latin typeface="Times New Roman"/>
              </a:rPr>
              <a:t>53</a:t>
            </a:fld>
            <a:endParaRPr/>
          </a:p>
        </p:txBody>
      </p:sp>
      <p:pic>
        <p:nvPicPr>
          <p:cNvPr id="38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57320" y="2749680"/>
            <a:ext cx="8782200" cy="2321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85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86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E64A3523-BA32-4605-8A1E-51F40A56B4C4}" type="slidenum">
              <a:rPr lang="en-US" sz="1200">
                <a:solidFill>
                  <a:srgbClr val="D9D9D9"/>
                </a:solidFill>
                <a:latin typeface="Times New Roman"/>
              </a:rPr>
              <a:t>54</a:t>
            </a:fld>
            <a:endParaRPr/>
          </a:p>
        </p:txBody>
      </p:sp>
      <p:pic>
        <p:nvPicPr>
          <p:cNvPr id="387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91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92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F8393B20-A92B-4993-BD36-E3C13BC2C06F}" type="slidenum">
              <a:rPr lang="en-US" sz="1200">
                <a:solidFill>
                  <a:srgbClr val="D9D9D9"/>
                </a:solidFill>
                <a:latin typeface="Times New Roman"/>
              </a:rPr>
              <a:t>55</a:t>
            </a:fld>
            <a:endParaRPr/>
          </a:p>
        </p:txBody>
      </p:sp>
      <p:pic>
        <p:nvPicPr>
          <p:cNvPr id="39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96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97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98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2C7F1039-CCB4-4329-8624-321289AF61B5}" type="slidenum">
              <a:rPr lang="en-US" sz="1200">
                <a:solidFill>
                  <a:srgbClr val="D9D9D9"/>
                </a:solidFill>
                <a:latin typeface="Times New Roman"/>
              </a:rPr>
              <a:t>56</a:t>
            </a:fld>
            <a:endParaRPr/>
          </a:p>
        </p:txBody>
      </p:sp>
      <p:pic>
        <p:nvPicPr>
          <p:cNvPr id="399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03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04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901545FC-4A40-4180-91C7-A309831FAC96}" type="slidenum">
              <a:rPr lang="en-US" sz="1200">
                <a:solidFill>
                  <a:srgbClr val="D9D9D9"/>
                </a:solidFill>
                <a:latin typeface="Times New Roman"/>
              </a:rPr>
              <a:t>57</a:t>
            </a:fld>
            <a:endParaRPr/>
          </a:p>
        </p:txBody>
      </p:sp>
      <p:pic>
        <p:nvPicPr>
          <p:cNvPr id="40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Disadvantages</a:t>
            </a:r>
            <a:endParaRPr/>
          </a:p>
        </p:txBody>
      </p:sp>
      <p:sp>
        <p:nvSpPr>
          <p:cNvPr id="407" name="CustomShape 2"/>
          <p:cNvSpPr/>
          <p:nvPr/>
        </p:nvSpPr>
        <p:spPr>
          <a:xfrm>
            <a:off x="142920" y="2120760"/>
            <a:ext cx="9000360" cy="415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Not for beginners: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/>
              </a:rPr>
              <a:t>Need basic CSS, time to understand SASS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/>
              </a:rPr>
              <a:t>Need basic programming knowledge (problem for designer)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Need installation/environment setup</a:t>
            </a:r>
            <a:endParaRPr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Need time to compile</a:t>
            </a:r>
            <a:endParaRPr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A little bit hard to debug</a:t>
            </a:r>
            <a:endParaRPr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Can’t edit on live server (nah, you shouldn’t do that)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40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0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1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285D90F7-38BA-4A5C-95E6-E32825E5B1FC}" type="slidenum">
              <a:rPr lang="en-US" sz="1200">
                <a:solidFill>
                  <a:srgbClr val="D9D9D9"/>
                </a:solidFill>
                <a:latin typeface="Times New Roman"/>
              </a:rPr>
              <a:t>58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Sass Tools</a:t>
            </a:r>
            <a:endParaRPr/>
          </a:p>
        </p:txBody>
      </p:sp>
      <p:sp>
        <p:nvSpPr>
          <p:cNvPr id="412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u="sng" dirty="0">
                <a:solidFill>
                  <a:srgbClr val="0000FF"/>
                </a:solidFill>
                <a:latin typeface="Times New Roman"/>
              </a:rPr>
              <a:t>Prepros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u="sng" dirty="0">
                <a:solidFill>
                  <a:srgbClr val="0000FF"/>
                </a:solidFill>
                <a:latin typeface="Times New Roman"/>
              </a:rPr>
              <a:t>Livereload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u="sng" dirty="0">
                <a:solidFill>
                  <a:srgbClr val="0000FF"/>
                </a:solidFill>
                <a:latin typeface="Times New Roman"/>
              </a:rPr>
              <a:t>Hammer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u="sng" dirty="0">
                <a:solidFill>
                  <a:srgbClr val="0000FF"/>
                </a:solidFill>
                <a:latin typeface="Times New Roman"/>
              </a:rPr>
              <a:t>Koala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u="sng" dirty="0">
                <a:solidFill>
                  <a:srgbClr val="0000FF"/>
                </a:solidFill>
                <a:latin typeface="Times New Roman"/>
              </a:rPr>
              <a:t>Scout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u="sng" dirty="0">
                <a:solidFill>
                  <a:srgbClr val="0000FF"/>
                </a:solidFill>
                <a:latin typeface="Times New Roman"/>
              </a:rPr>
              <a:t>Bourbon</a:t>
            </a:r>
            <a:endParaRPr dirty="0"/>
          </a:p>
        </p:txBody>
      </p:sp>
      <p:sp>
        <p:nvSpPr>
          <p:cNvPr id="413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14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15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CCDB7DB2-A3BE-481F-B436-CACE757EA191}" type="slidenum">
              <a:rPr lang="en-US" sz="1200">
                <a:solidFill>
                  <a:srgbClr val="D9D9D9"/>
                </a:solidFill>
                <a:latin typeface="Times New Roman"/>
              </a:rPr>
              <a:t>59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07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08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40429BC6-5CBD-47BC-AE94-01184BA16319}" type="slidenum">
              <a:rPr lang="en-US" sz="1200">
                <a:solidFill>
                  <a:srgbClr val="D9D9D9"/>
                </a:solidFill>
                <a:latin typeface="Times New Roman"/>
              </a:rPr>
              <a:t>6</a:t>
            </a:fld>
            <a:endParaRPr/>
          </a:p>
        </p:txBody>
      </p:sp>
      <p:pic>
        <p:nvPicPr>
          <p:cNvPr id="109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98720" y="2120760"/>
            <a:ext cx="8772840" cy="4156920"/>
          </a:xfrm>
          <a:prstGeom prst="rect">
            <a:avLst/>
          </a:prstGeom>
          <a:ln>
            <a:noFill/>
          </a:ln>
        </p:spPr>
      </p:pic>
      <p:sp>
        <p:nvSpPr>
          <p:cNvPr id="110" name="CustomShape 5"/>
          <p:cNvSpPr/>
          <p:nvPr/>
        </p:nvSpPr>
        <p:spPr>
          <a:xfrm>
            <a:off x="198720" y="1249200"/>
            <a:ext cx="8776440" cy="68508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Dupplicate, hard to read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Arial"/>
              </a:rPr>
              <a:t>Sass Tools</a:t>
            </a:r>
            <a:endParaRPr dirty="0"/>
          </a:p>
        </p:txBody>
      </p:sp>
      <p:sp>
        <p:nvSpPr>
          <p:cNvPr id="417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0000"/>
                </a:solidFill>
                <a:latin typeface="Times New Roman"/>
              </a:rPr>
              <a:t>Compile SASS to 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CSS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0000"/>
                </a:solidFill>
                <a:latin typeface="Times New Roman"/>
              </a:rPr>
              <a:t>Add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</a:rPr>
              <a:t>mixins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, functions, 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helpers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0000"/>
                </a:solidFill>
                <a:latin typeface="Times New Roman"/>
              </a:rPr>
              <a:t>Add compass,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</a:rPr>
              <a:t>autoPrefix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  <a:latin typeface="Times New Roman"/>
              </a:rPr>
              <a:t>SourceMaps</a:t>
            </a:r>
            <a:endParaRPr lang="en-US" sz="2400" dirty="0" smtClean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0000"/>
                </a:solidFill>
                <a:latin typeface="Times New Roman"/>
              </a:rPr>
              <a:t>Output style: Compressed, Compact, Nested, Expended</a:t>
            </a:r>
            <a:endParaRPr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41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1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2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43F005D8-B87B-420E-AE2E-1A8508786F1D}" type="slidenum">
              <a:rPr lang="en-US" sz="1200">
                <a:solidFill>
                  <a:srgbClr val="D9D9D9"/>
                </a:solidFill>
                <a:latin typeface="Times New Roman"/>
              </a:rPr>
              <a:t>60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422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423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24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25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3F9EB959-2FC6-48CF-BF33-20FCC963E9A3}" type="slidenum">
              <a:rPr lang="en-US" sz="1200">
                <a:solidFill>
                  <a:srgbClr val="D9D9D9"/>
                </a:solidFill>
                <a:latin typeface="Times New Roman"/>
              </a:rPr>
              <a:t>61</a:t>
            </a:fld>
            <a:endParaRPr/>
          </a:p>
        </p:txBody>
      </p:sp>
      <p:pic>
        <p:nvPicPr>
          <p:cNvPr id="426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Arial"/>
              </a:rPr>
              <a:t>Sass </a:t>
            </a:r>
            <a:r>
              <a:rPr lang="en-US" sz="4400" dirty="0" smtClean="0">
                <a:solidFill>
                  <a:srgbClr val="000000"/>
                </a:solidFill>
                <a:latin typeface="Arial"/>
              </a:rPr>
              <a:t>Best Practices</a:t>
            </a:r>
            <a:endParaRPr dirty="0"/>
          </a:p>
        </p:txBody>
      </p:sp>
      <p:sp>
        <p:nvSpPr>
          <p:cNvPr id="5" name="CustomShape 2"/>
          <p:cNvSpPr/>
          <p:nvPr/>
        </p:nvSpPr>
        <p:spPr>
          <a:xfrm>
            <a:off x="457200" y="2120760"/>
            <a:ext cx="8228880" cy="447921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Nest 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only when necessary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more than 4 levels deep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Before writing a custom </a:t>
            </a:r>
            <a:r>
              <a:rPr lang="en-US" sz="2400" dirty="0" err="1" smtClean="0">
                <a:solidFill>
                  <a:srgbClr val="000000"/>
                </a:solidFill>
                <a:latin typeface="Times New Roman"/>
              </a:rPr>
              <a:t>mixin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, look for it in compass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FF"/>
                </a:solidFill>
                <a:latin typeface="Times New Roman"/>
                <a:hlinkClick r:id="rId3"/>
              </a:rPr>
              <a:t>http</a:t>
            </a:r>
            <a:r>
              <a:rPr lang="en-US" sz="2000" dirty="0">
                <a:solidFill>
                  <a:srgbClr val="0000FF"/>
                </a:solidFill>
                <a:latin typeface="Times New Roman"/>
                <a:hlinkClick r:id="rId3"/>
              </a:rPr>
              <a:t>://compass-style.org/reference/compass/css3</a:t>
            </a:r>
            <a:r>
              <a:rPr lang="en-US" sz="2000" dirty="0" smtClean="0">
                <a:solidFill>
                  <a:srgbClr val="0000FF"/>
                </a:solidFill>
                <a:latin typeface="Times New Roman"/>
                <a:hlinkClick r:id="rId3"/>
              </a:rPr>
              <a:t>/</a:t>
            </a:r>
            <a:endParaRPr lang="en-US" sz="2000" dirty="0" smtClean="0">
              <a:solidFill>
                <a:srgbClr val="0000FF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Variable naming convention </a:t>
            </a:r>
            <a:r>
              <a:rPr lang="en-US" sz="2400" dirty="0" smtClean="0">
                <a:solidFill>
                  <a:srgbClr val="FF0000"/>
                </a:solidFill>
              </a:rPr>
              <a:t>${</a:t>
            </a:r>
            <a:r>
              <a:rPr lang="en-US" sz="2400" dirty="0" err="1">
                <a:solidFill>
                  <a:srgbClr val="FF0000"/>
                </a:solidFill>
              </a:rPr>
              <a:t>modifer</a:t>
            </a:r>
            <a:r>
              <a:rPr lang="en-US" sz="2400" dirty="0">
                <a:solidFill>
                  <a:srgbClr val="FF0000"/>
                </a:solidFill>
              </a:rPr>
              <a:t>(s)}-{name</a:t>
            </a:r>
            <a:r>
              <a:rPr lang="en-US" sz="2400" dirty="0" smtClean="0">
                <a:solidFill>
                  <a:srgbClr val="FF0000"/>
                </a:solidFill>
              </a:rPr>
              <a:t>}</a:t>
            </a:r>
            <a:endParaRPr lang="en-US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FF"/>
                </a:solidFill>
                <a:latin typeface="Times New Roman"/>
              </a:rPr>
              <a:t>$link-color, $dark-link-color, $large-border-radius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Don’t 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reduce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</a:rPr>
              <a:t>mixin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 usage, use </a:t>
            </a:r>
            <a:r>
              <a:rPr lang="en-US" sz="2400" dirty="0" err="1" smtClean="0">
                <a:solidFill>
                  <a:srgbClr val="000000"/>
                </a:solidFill>
                <a:latin typeface="Times New Roman"/>
              </a:rPr>
              <a:t>params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 input</a:t>
            </a: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Extend is better than </a:t>
            </a:r>
            <a:r>
              <a:rPr lang="en-US" sz="2400" dirty="0" err="1" smtClean="0">
                <a:solidFill>
                  <a:srgbClr val="000000"/>
                </a:solidFill>
                <a:latin typeface="Times New Roman"/>
              </a:rPr>
              <a:t>mixin</a:t>
            </a:r>
            <a:endParaRPr lang="en-US" sz="2400" dirty="0" smtClean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371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Arial"/>
              </a:rPr>
              <a:t>Sass </a:t>
            </a:r>
            <a:r>
              <a:rPr lang="en-US" sz="4400" dirty="0" smtClean="0">
                <a:solidFill>
                  <a:srgbClr val="000000"/>
                </a:solidFill>
                <a:latin typeface="Arial"/>
              </a:rPr>
              <a:t>Best Practices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7152"/>
            <a:ext cx="4517679" cy="44090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028" y="2227152"/>
            <a:ext cx="4458972" cy="440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0448"/>
            <a:ext cx="9144000" cy="542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51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9089"/>
            <a:ext cx="9144000" cy="531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84356"/>
            <a:ext cx="9144000" cy="527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84356"/>
            <a:ext cx="9144000" cy="527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5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Arial"/>
              </a:rPr>
              <a:t>Sass </a:t>
            </a:r>
            <a:r>
              <a:rPr lang="en-US" sz="4400" dirty="0" smtClean="0">
                <a:solidFill>
                  <a:srgbClr val="000000"/>
                </a:solidFill>
                <a:latin typeface="Arial"/>
              </a:rPr>
              <a:t>Best Practices</a:t>
            </a:r>
            <a:endParaRPr dirty="0"/>
          </a:p>
        </p:txBody>
      </p:sp>
      <p:sp>
        <p:nvSpPr>
          <p:cNvPr id="5" name="CustomShape 2"/>
          <p:cNvSpPr/>
          <p:nvPr/>
        </p:nvSpPr>
        <p:spPr>
          <a:xfrm>
            <a:off x="457200" y="2120760"/>
            <a:ext cx="8228880" cy="447921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Keep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Things Simple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020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ustomShape 1"/>
          <p:cNvSpPr/>
          <p:nvPr/>
        </p:nvSpPr>
        <p:spPr>
          <a:xfrm>
            <a:off x="685800" y="2464560"/>
            <a:ext cx="7771680" cy="1469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6000" b="1">
                <a:solidFill>
                  <a:srgbClr val="E46C0A"/>
                </a:solidFill>
                <a:latin typeface="Constantia"/>
              </a:rPr>
              <a:t>THANK YOU FOR YOUR ATTENTION!</a:t>
            </a:r>
            <a:endParaRPr/>
          </a:p>
        </p:txBody>
      </p:sp>
      <p:sp>
        <p:nvSpPr>
          <p:cNvPr id="428" name="CustomShape 2"/>
          <p:cNvSpPr/>
          <p:nvPr/>
        </p:nvSpPr>
        <p:spPr>
          <a:xfrm>
            <a:off x="0" y="653112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29" name="CustomShape 3"/>
          <p:cNvSpPr/>
          <p:nvPr/>
        </p:nvSpPr>
        <p:spPr>
          <a:xfrm>
            <a:off x="3124080" y="653112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30" name="CustomShape 4"/>
          <p:cNvSpPr/>
          <p:nvPr/>
        </p:nvSpPr>
        <p:spPr>
          <a:xfrm>
            <a:off x="6854040" y="653112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3DFBEDCE-DABC-424F-8808-640DCE0A39AA}" type="slidenum">
              <a:rPr lang="en-US" sz="1200">
                <a:solidFill>
                  <a:srgbClr val="FFFFFF"/>
                </a:solidFill>
                <a:latin typeface="Times New Roman"/>
              </a:rPr>
              <a:t>69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Waste of time</a:t>
            </a:r>
            <a:endParaRPr/>
          </a:p>
        </p:txBody>
      </p:sp>
      <p:sp>
        <p:nvSpPr>
          <p:cNvPr id="112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14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15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20BCABF2-0377-426A-8AE0-81C28D40C8F7}" type="slidenum">
              <a:rPr lang="en-US" sz="1200">
                <a:solidFill>
                  <a:srgbClr val="D9D9D9"/>
                </a:solidFill>
                <a:latin typeface="Times New Roman"/>
              </a:rPr>
              <a:t>7</a:t>
            </a:fld>
            <a:endParaRPr/>
          </a:p>
        </p:txBody>
      </p:sp>
      <p:pic>
        <p:nvPicPr>
          <p:cNvPr id="11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46160" y="2120760"/>
            <a:ext cx="8898840" cy="4536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18" name="CustomShape 2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19" name="CustomShape 3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0AA3C5DC-A71C-4BAE-9B27-4FABA19AD6FA}" type="slidenum">
              <a:rPr lang="en-US" sz="1200">
                <a:solidFill>
                  <a:srgbClr val="D9D9D9"/>
                </a:solidFill>
                <a:latin typeface="Times New Roman"/>
              </a:rPr>
              <a:t>8</a:t>
            </a:fld>
            <a:endParaRPr/>
          </a:p>
        </p:txBody>
      </p:sp>
      <p:sp>
        <p:nvSpPr>
          <p:cNvPr id="120" name="CustomShape 4"/>
          <p:cNvSpPr/>
          <p:nvPr/>
        </p:nvSpPr>
        <p:spPr>
          <a:xfrm>
            <a:off x="166680" y="1214280"/>
            <a:ext cx="8776440" cy="856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Hard to implement</a:t>
            </a:r>
            <a:endParaRPr/>
          </a:p>
        </p:txBody>
      </p:sp>
      <p:pic>
        <p:nvPicPr>
          <p:cNvPr id="121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66680" y="2071800"/>
            <a:ext cx="8776440" cy="434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457200" y="118512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No re-use, just copy &amp; paste</a:t>
            </a:r>
            <a:endParaRPr/>
          </a:p>
        </p:txBody>
      </p:sp>
      <p:sp>
        <p:nvSpPr>
          <p:cNvPr id="123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24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25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432B634-C467-44B1-9A66-CC57637BFB4B}" type="slidenum">
              <a:rPr lang="en-US" sz="1200">
                <a:solidFill>
                  <a:srgbClr val="D9D9D9"/>
                </a:solidFill>
                <a:latin typeface="Times New Roman"/>
              </a:rPr>
              <a:t>9</a:t>
            </a:fld>
            <a:endParaRPr/>
          </a:p>
        </p:txBody>
      </p:sp>
      <p:pic>
        <p:nvPicPr>
          <p:cNvPr id="12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444600" y="2023920"/>
            <a:ext cx="3799800" cy="2765160"/>
          </a:xfrm>
          <a:prstGeom prst="rect">
            <a:avLst/>
          </a:prstGeom>
          <a:ln>
            <a:noFill/>
          </a:ln>
        </p:spPr>
      </p:pic>
      <p:pic>
        <p:nvPicPr>
          <p:cNvPr id="127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204920" y="5024520"/>
            <a:ext cx="2304720" cy="1194840"/>
          </a:xfrm>
          <a:prstGeom prst="rect">
            <a:avLst/>
          </a:prstGeom>
          <a:ln>
            <a:noFill/>
          </a:ln>
        </p:spPr>
      </p:pic>
      <p:pic>
        <p:nvPicPr>
          <p:cNvPr id="128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5117760" y="2027160"/>
            <a:ext cx="3568320" cy="2762280"/>
          </a:xfrm>
          <a:prstGeom prst="rect">
            <a:avLst/>
          </a:prstGeom>
          <a:ln>
            <a:noFill/>
          </a:ln>
        </p:spPr>
      </p:pic>
      <p:pic>
        <p:nvPicPr>
          <p:cNvPr id="129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5749560" y="5115960"/>
            <a:ext cx="2304720" cy="1103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676</Words>
  <Application>Microsoft Office PowerPoint</Application>
  <PresentationFormat>On-screen Show (4:3)</PresentationFormat>
  <Paragraphs>302</Paragraphs>
  <Slides>69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69</vt:i4>
      </vt:variant>
    </vt:vector>
  </HeadingPairs>
  <TitlesOfParts>
    <vt:vector size="77" baseType="lpstr">
      <vt:lpstr>Arial</vt:lpstr>
      <vt:lpstr>Constantia</vt:lpstr>
      <vt:lpstr>DejaVu Sans</vt:lpstr>
      <vt:lpstr>StarSymbol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Vu Quang Son</cp:lastModifiedBy>
  <cp:revision>52</cp:revision>
  <dcterms:modified xsi:type="dcterms:W3CDTF">2015-06-17T06:58:01Z</dcterms:modified>
</cp:coreProperties>
</file>